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75" r:id="rId3"/>
    <p:sldId id="279" r:id="rId4"/>
    <p:sldId id="27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93" autoAdjust="0"/>
  </p:normalViewPr>
  <p:slideViewPr>
    <p:cSldViewPr>
      <p:cViewPr varScale="1">
        <p:scale>
          <a:sx n="122" d="100"/>
          <a:sy n="122" d="100"/>
        </p:scale>
        <p:origin x="-7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FFBA1-4844-45A8-BAE9-435429044AC0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118F4-605D-4168-B179-62EEC9221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B1DF-537F-44D0-B7CF-935EB365F1CF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003B-1DA5-4BC1-B60A-258DCBBB4BE3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CFA7A-84CB-4FA2-B349-36677A2C6559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EFC0-ADE0-4BCB-BD00-7C2D2843FAA9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2F80-2661-4C47-88A6-A2604975BC00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F1D-F8BD-47B3-83A5-B78D47750A74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CD142-36EB-448F-9B35-643C32E32E19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A936C-0AF7-45C0-B058-D99D569684E8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42E02-D189-45E5-A649-FED631DA1F40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6109-28F7-4C67-9272-6E48FF73074C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B5B45-D7A9-4BE6-962C-E53F2C5C0524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1B705A-CFAD-4692-89F4-241322911249}" type="datetime1">
              <a:rPr lang="ru-RU" smtClean="0"/>
              <a:pPr/>
              <a:t>08.12.2025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86136F-612C-48B0-A4B7-B3E40063DC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643182"/>
            <a:ext cx="7854696" cy="2895608"/>
          </a:xfrm>
        </p:spPr>
        <p:txBody>
          <a:bodyPr>
            <a:normAutofit lnSpcReduction="10000"/>
          </a:bodyPr>
          <a:lstStyle/>
          <a:p>
            <a:pPr algn="ctr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Black" pitchFamily="34" charset="0"/>
                <a:cs typeface="Arial" pitchFamily="34" charset="0"/>
              </a:rPr>
              <a:t>Проект  бюджета 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Black" pitchFamily="34" charset="0"/>
                <a:cs typeface="Arial" pitchFamily="34" charset="0"/>
              </a:rPr>
              <a:t>ГОРОДСКОГО ОКРУГА СТУПИНО МОСКОВСКОЙ ОБЛАСТИ 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Black" pitchFamily="34" charset="0"/>
                <a:cs typeface="Arial" pitchFamily="34" charset="0"/>
              </a:rPr>
              <a:t>2026 год и плановый период 2027-2028г.г.</a:t>
            </a:r>
            <a:endParaRPr lang="ru-RU" sz="3200" b="1" dirty="0">
              <a:solidFill>
                <a:schemeClr val="bg2">
                  <a:lumMod val="20000"/>
                  <a:lumOff val="8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Герб городского округа Ступино | Геральдика.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857232"/>
            <a:ext cx="1009650" cy="131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ОСНОВНЫЕ ПОКАЗАТЕЛИ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2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196752"/>
          <a:ext cx="8280920" cy="5455920"/>
        </p:xfrm>
        <a:graphic>
          <a:graphicData uri="http://schemas.openxmlformats.org/drawingml/2006/table">
            <a:tbl>
              <a:tblPr/>
              <a:tblGrid>
                <a:gridCol w="8280920"/>
              </a:tblGrid>
              <a:tr h="4265813">
                <a:tc>
                  <a:txBody>
                    <a:bodyPr/>
                    <a:lstStyle/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Рост общего объема доходов бюджета к ожидаемому исполнению 2025 года в 2026 году-39,2%,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в 2027 году к уровню 2026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года -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23,4%, в 2028 году к уровню 2027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года -21,2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%. 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endParaRPr lang="ru-RU" sz="1400" b="0" i="1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marR="0" indent="4572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Рост налоговых и неналоговых доходов бюджета в 2026 году  на 31,8% к уточненному плану 2025 года.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Основным налогом по доходам местного бюджета остается НДФЛ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400" b="0" i="1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endParaRPr lang="ru-RU" sz="1400" b="0" i="1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бюджета в 2026 году - 19 355,0 млн.руб. с увеличением на 28,8% к уровню 2025 года. Наибольшее увеличение расходов планируется по разделам «ЖКХ» и «Обслуживание государственного и муниципального долга».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Программные расходы направлены на реализацию 4 федеральных проектов:  «Инфраструктура для жизни», «Молодежь и дети», «Семья», «Экономика данных и цифровая трансформация государства».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дефицит бюджета на 2026 год – 454,9 млн.руб., (8,5%), на 2027 год- 56,3 млн.руб. (0,8%), 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на 2028 год -478,4 млн.руб.(6,5%).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indent="457200" algn="l" fontAlgn="ctr">
                        <a:buFont typeface="Wingdings" pitchFamily="2" charset="2"/>
                        <a:buChar char="Ø"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Ожидаемый объем муниципального долга на 01.01.2026 - 948,0 млн.руб. 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 ростом на 380 млн.руб. 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План увеличения объема муниципальных заимствований до 2028 года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до 1 348,0 млн.руб. ( с ростом в течении 5 лет в 2,4 раза)</a:t>
                      </a:r>
                    </a:p>
                    <a:p>
                      <a:pPr marL="36000" indent="457200" algn="l" fontAlgn="ctr">
                        <a:buFont typeface="Wingdings" pitchFamily="2" charset="2"/>
                        <a:buNone/>
                      </a:pPr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257">
                <a:tc>
                  <a:txBody>
                    <a:bodyPr/>
                    <a:lstStyle/>
                    <a:p>
                      <a:pPr algn="ctr" fontAlgn="ctr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257">
                <a:tc>
                  <a:txBody>
                    <a:bodyPr/>
                    <a:lstStyle/>
                    <a:p>
                      <a:pPr algn="ctr" fontAlgn="ctr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 descr="checking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5286388"/>
            <a:ext cx="1357322" cy="131606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Вызовы бюджетной политики по проекту бюджета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1714489"/>
            <a:ext cx="8143932" cy="4411674"/>
          </a:xfrm>
          <a:prstGeom prst="rect">
            <a:avLst/>
          </a:prstGeom>
        </p:spPr>
        <p:txBody>
          <a:bodyPr/>
          <a:lstStyle/>
          <a:p>
            <a:pPr marL="274320" lvl="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Отсутствие значительных дополнительных резервов к росту налоговых доходов бюджета по запланированным показателям</a:t>
            </a: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endParaRPr kumimoji="0" lang="ru-RU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lvl="0" indent="-274320" algn="just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kumimoji="0" lang="ru-RU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Риски несбалансированности исполнения местного бюджета в 2026 году.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Изменение структуры муниципальных заимствований в 2026 году.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Изменения в условиях вступления в силу федерального закона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№ 33-ФЗ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Соблюдение сроков, качества выполнения, гарантий обеспечения контрактов при реализации мероприятий по модернизации ЖКХ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ПРИОРИТЕТЫ ПРОГРАММНЫХ РАСХОДОВ БЮДЖЕТА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6136F-612C-48B0-A4B7-B3E40063DC0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1714489"/>
            <a:ext cx="8143932" cy="441167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Общий объем расходов на реализацию муниципальных программ :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2026 году – 18 979 135,9 тыс. руб. </a:t>
            </a:r>
            <a:r>
              <a:rPr lang="ru-RU" sz="1600" smtClean="0">
                <a:latin typeface="Arial" pitchFamily="34" charset="0"/>
                <a:cs typeface="Arial" pitchFamily="34" charset="0"/>
              </a:rPr>
              <a:t>(98,06%);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2027 году – 13 921 491,3 тыс. руб. (97,32%);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2028 году –– 17 132 090,4 тыс. руб. (97,85%).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Начиная с 2024 года реализуется масштабный проект модернизации инфраструктуры ЖКХ (как в городе, так и в сельской территории).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Плановые приоритеты  2026 года: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«Развитие инженерной инфраструктуры, </a:t>
            </a:r>
            <a:r>
              <a:rPr kumimoji="0" lang="ru-RU" sz="1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энергоэффективности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и отрасли обращения</a:t>
            </a:r>
            <a:r>
              <a:rPr kumimoji="0" lang="ru-RU" sz="1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 отходами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» - 8 027,7 млн.руб.;</a:t>
            </a:r>
          </a:p>
          <a:p>
            <a:pPr marL="274320" lvl="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Courier New" pitchFamily="49" charset="0"/>
              <a:buChar char="o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«Образование» – 4 441,6 млн.руб.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Courier New" pitchFamily="49" charset="0"/>
              <a:buChar char="o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«Управление имуществом и муниципальными финансами» - 1 262,8 млн. руб.;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Courier New" pitchFamily="49" charset="0"/>
              <a:buChar char="o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«Развитие и функционирование дорожно-транспортного комплекса» - 1 141 6 млн.руб.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Courier New" pitchFamily="49" charset="0"/>
              <a:buChar char="o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«Формирование современной комфортной городской среды» - 908,9 млн.руб.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Courier New" pitchFamily="49" charset="0"/>
              <a:buChar char="o"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«Переселение граждан из аварийного жилищного фонда» – 262,6 млн.руб.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1812</TotalTime>
  <Words>296</Words>
  <Application>Microsoft Office PowerPoint</Application>
  <PresentationFormat>Экран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ОСНОВНЫЕ ПОКАЗАТЕЛИ </vt:lpstr>
      <vt:lpstr>Вызовы бюджетной политики по проекту бюджета</vt:lpstr>
      <vt:lpstr>ПРИОРИТЕТЫ ПРОГРАММНЫХ РАСХОДОВ БЮДЖЕТА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Контрольно-счетная палата городского округа Ступино Московской области</dc:title>
  <dc:creator>Пользователь</dc:creator>
  <cp:lastModifiedBy>1</cp:lastModifiedBy>
  <cp:revision>189</cp:revision>
  <dcterms:created xsi:type="dcterms:W3CDTF">2024-03-04T07:13:41Z</dcterms:created>
  <dcterms:modified xsi:type="dcterms:W3CDTF">2025-12-08T08:20:03Z</dcterms:modified>
</cp:coreProperties>
</file>